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1" r:id="rId4"/>
    <p:sldId id="259" r:id="rId5"/>
    <p:sldId id="265" r:id="rId6"/>
    <p:sldId id="263" r:id="rId7"/>
    <p:sldId id="267" r:id="rId8"/>
    <p:sldId id="260" r:id="rId9"/>
    <p:sldId id="264" r:id="rId10"/>
    <p:sldId id="269" r:id="rId11"/>
    <p:sldId id="271" r:id="rId12"/>
    <p:sldId id="270" r:id="rId13"/>
    <p:sldId id="272" r:id="rId14"/>
    <p:sldId id="276" r:id="rId15"/>
    <p:sldId id="278" r:id="rId16"/>
    <p:sldId id="279" r:id="rId17"/>
    <p:sldId id="280" r:id="rId18"/>
    <p:sldId id="262" r:id="rId19"/>
    <p:sldId id="258" r:id="rId20"/>
    <p:sldId id="266" r:id="rId21"/>
    <p:sldId id="268" r:id="rId22"/>
    <p:sldId id="273" r:id="rId23"/>
    <p:sldId id="281" r:id="rId24"/>
    <p:sldId id="275" r:id="rId25"/>
    <p:sldId id="282" r:id="rId26"/>
    <p:sldId id="283" r:id="rId27"/>
    <p:sldId id="285" r:id="rId28"/>
    <p:sldId id="286" r:id="rId29"/>
    <p:sldId id="287" r:id="rId30"/>
    <p:sldId id="284" r:id="rId31"/>
    <p:sldId id="274" r:id="rId3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515151"/>
    <a:srgbClr val="775973"/>
    <a:srgbClr val="F5F5F5"/>
    <a:srgbClr val="EEEEEE"/>
    <a:srgbClr val="4A3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920" autoAdjust="0"/>
  </p:normalViewPr>
  <p:slideViewPr>
    <p:cSldViewPr snapToGrid="0">
      <p:cViewPr varScale="1">
        <p:scale>
          <a:sx n="102" d="100"/>
          <a:sy n="102" d="100"/>
        </p:scale>
        <p:origin x="582" y="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g>
</file>

<file path=ppt/media/image10.gif>
</file>

<file path=ppt/media/image11.gif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63A06-F2A2-4513-83D0-74897D5A4D7E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531EA-A3E2-4559-AA6C-98775C18CCE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7308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Klasa</a:t>
            </a:r>
          </a:p>
          <a:p>
            <a:endParaRPr lang="pl-PL" dirty="0"/>
          </a:p>
          <a:p>
            <a:r>
              <a:rPr lang="pl-PL" dirty="0" err="1"/>
              <a:t>Package</a:t>
            </a:r>
            <a:r>
              <a:rPr lang="pl-PL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9125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Tadaam</a:t>
            </a:r>
            <a:r>
              <a:rPr lang="pl-PL" dirty="0"/>
              <a:t> :D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07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00495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213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czym jest </a:t>
            </a:r>
            <a:r>
              <a:rPr lang="pl-PL" dirty="0" err="1"/>
              <a:t>final</a:t>
            </a:r>
            <a:r>
              <a:rPr lang="pl-PL" dirty="0"/>
              <a:t> a czym </a:t>
            </a:r>
            <a:r>
              <a:rPr lang="pl-PL" dirty="0" err="1"/>
              <a:t>const</a:t>
            </a:r>
            <a:r>
              <a:rPr lang="pl-PL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646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Pytanie co się stanie?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946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Omówienie wyników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6653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85843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Interfejs funkcyjny,</a:t>
            </a:r>
          </a:p>
          <a:p>
            <a:endParaRPr lang="pl-PL" dirty="0"/>
          </a:p>
          <a:p>
            <a:r>
              <a:rPr lang="pl-PL" dirty="0"/>
              <a:t>Java 8 definiuje 43 interfejsy funkcjonalne w pakiecie </a:t>
            </a:r>
            <a:r>
              <a:rPr lang="pl-PL" dirty="0" err="1"/>
              <a:t>java.util.Function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5321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Implementacja interfejsu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43474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3898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5276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Wszystko dziedziczy z Object</a:t>
            </a:r>
          </a:p>
          <a:p>
            <a:endParaRPr lang="pl-PL" dirty="0"/>
          </a:p>
          <a:p>
            <a:r>
              <a:rPr lang="pl-PL" dirty="0"/>
              <a:t>Opisać metody </a:t>
            </a:r>
            <a:r>
              <a:rPr lang="pl-PL" dirty="0" err="1"/>
              <a:t>hash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oraz </a:t>
            </a:r>
            <a:r>
              <a:rPr lang="pl-PL" dirty="0" err="1"/>
              <a:t>equals</a:t>
            </a:r>
            <a:r>
              <a:rPr lang="pl-PL" dirty="0"/>
              <a:t> i to jak są używane razem.</a:t>
            </a:r>
          </a:p>
          <a:p>
            <a:endParaRPr lang="pl-PL" dirty="0"/>
          </a:p>
          <a:p>
            <a:r>
              <a:rPr lang="pl-PL" dirty="0"/>
              <a:t>Omówić </a:t>
            </a:r>
            <a:r>
              <a:rPr lang="pl-PL" dirty="0" err="1"/>
              <a:t>finalizer</a:t>
            </a:r>
            <a:r>
              <a:rPr lang="pl-PL" dirty="0"/>
              <a:t> i w jakich sytuacjach czemu na nim nie polegać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730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Opowiedzieć o tym, jak obiekty przechodzą między obszarami sterty</a:t>
            </a:r>
          </a:p>
          <a:p>
            <a:r>
              <a:rPr lang="pl-PL" dirty="0"/>
              <a:t>Eden -&gt; </a:t>
            </a:r>
            <a:r>
              <a:rPr lang="pl-PL" dirty="0" err="1"/>
              <a:t>Survivor</a:t>
            </a:r>
            <a:r>
              <a:rPr lang="pl-PL" dirty="0"/>
              <a:t> -&gt; </a:t>
            </a:r>
            <a:r>
              <a:rPr lang="pl-PL" dirty="0" err="1"/>
              <a:t>Tenured</a:t>
            </a:r>
            <a:endParaRPr lang="pl-PL" dirty="0"/>
          </a:p>
          <a:p>
            <a:endParaRPr lang="pl-PL" dirty="0"/>
          </a:p>
          <a:p>
            <a:r>
              <a:rPr lang="pl-PL" dirty="0"/>
              <a:t>Perm -&gt; trzymane w niej są definicje języka i np. informacje załadowanych klasach. Jest zamieniany na „</a:t>
            </a:r>
            <a:r>
              <a:rPr lang="pl-PL" dirty="0" err="1"/>
              <a:t>metaspace</a:t>
            </a:r>
            <a:r>
              <a:rPr lang="pl-PL" dirty="0"/>
              <a:t>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2341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9915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Wspomnieć o tym, że każdy algorytm ma swoje mocne i słabe strony o których trzeba wiedzieć jeśli będziemy dostrajać nasze środowisko.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59545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63710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  <a:p>
            <a:endParaRPr lang="pl-PL" dirty="0"/>
          </a:p>
          <a:p>
            <a:r>
              <a:rPr lang="pl-PL" dirty="0"/>
              <a:t>Wspomnieć, że wyjątki są mechanizmem przewidzianym do obsługi zdarzeń wyjątkowych, a nie do sterowania wykonaniem programu jako takim.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15602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19391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Opisać każdy z rodzajów wyjątków.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29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63063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30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4572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Właściwości klasy</a:t>
            </a:r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1850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853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Czym się różnią zmienne statyczne.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54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Metody – podać skład sygnatury metody:</a:t>
            </a:r>
            <a:br>
              <a:rPr lang="pl-PL" dirty="0"/>
            </a:br>
            <a:r>
              <a:rPr lang="pl-PL" dirty="0"/>
              <a:t>Poruszyć to, że parametry przekazywane są przez wartość, podać przykład przekazania prymitywu i obiektu</a:t>
            </a:r>
          </a:p>
          <a:p>
            <a:r>
              <a:rPr lang="pl-PL" dirty="0"/>
              <a:t>Kolejny slajd ma wypełnienie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3603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Przykładowa implementacja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16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4629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to się dzieje, że 10 może być przypisane do </a:t>
            </a:r>
            <a:r>
              <a:rPr lang="pl-PL" dirty="0" err="1"/>
              <a:t>int</a:t>
            </a:r>
            <a:r>
              <a:rPr lang="pl-PL" dirty="0"/>
              <a:t> jak i do </a:t>
            </a:r>
            <a:r>
              <a:rPr lang="pl-PL" dirty="0" err="1"/>
              <a:t>Integer</a:t>
            </a:r>
            <a:r>
              <a:rPr lang="pl-PL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531EA-A3E2-4559-AA6C-98775C18CCE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6166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1951577"/>
          </a:xfrm>
        </p:spPr>
        <p:txBody>
          <a:bodyPr anchor="b" anchorCtr="0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69511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PODTYTUŁ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rójkąt prostokątny 11"/>
          <p:cNvSpPr/>
          <p:nvPr userDrawn="1"/>
        </p:nvSpPr>
        <p:spPr>
          <a:xfrm rot="5400000">
            <a:off x="0" y="0"/>
            <a:ext cx="2500009" cy="2500009"/>
          </a:xfrm>
          <a:prstGeom prst="rtTriangle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52933" cy="129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9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6" name="Tytuł 1"/>
          <p:cNvSpPr txBox="1">
            <a:spLocks/>
          </p:cNvSpPr>
          <p:nvPr userDrawn="1"/>
        </p:nvSpPr>
        <p:spPr>
          <a:xfrm>
            <a:off x="0" y="1"/>
            <a:ext cx="10894979" cy="96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rgbClr val="4A3D53"/>
                </a:solidFill>
                <a:latin typeface="Geometr212 BkCn BT" panose="020B0603020204020204" pitchFamily="34" charset="0"/>
                <a:ea typeface="+mj-ea"/>
                <a:cs typeface="+mj-cs"/>
              </a:defRPr>
            </a:lvl1pPr>
          </a:lstStyle>
          <a:p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896443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6235430"/>
            <a:ext cx="12192000" cy="62257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11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2328289" y="2344725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3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27553" y="2178909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4" hasCustomPrompt="1"/>
          </p:nvPr>
        </p:nvSpPr>
        <p:spPr>
          <a:xfrm>
            <a:off x="2328289" y="392358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5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1027553" y="375776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6" hasCustomPrompt="1"/>
          </p:nvPr>
        </p:nvSpPr>
        <p:spPr>
          <a:xfrm>
            <a:off x="7957293" y="2429031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  <p:sp>
        <p:nvSpPr>
          <p:cNvPr id="17" name="Symbol zastępczy obrazu 11"/>
          <p:cNvSpPr>
            <a:spLocks noGrp="1"/>
          </p:cNvSpPr>
          <p:nvPr>
            <p:ph type="pic" sz="quarter" idx="17"/>
          </p:nvPr>
        </p:nvSpPr>
        <p:spPr>
          <a:xfrm>
            <a:off x="6656557" y="2263215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0" name="Symbol zastępczy obrazu 11"/>
          <p:cNvSpPr>
            <a:spLocks noGrp="1"/>
          </p:cNvSpPr>
          <p:nvPr>
            <p:ph type="pic" sz="quarter" idx="18"/>
          </p:nvPr>
        </p:nvSpPr>
        <p:spPr>
          <a:xfrm>
            <a:off x="6656557" y="3734711"/>
            <a:ext cx="1083418" cy="1082653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b="1"/>
            </a:lvl1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22" name="Symbol zastępczy tekstu 2"/>
          <p:cNvSpPr>
            <a:spLocks noGrp="1"/>
          </p:cNvSpPr>
          <p:nvPr>
            <p:ph type="body" idx="19" hasCustomPrompt="1"/>
          </p:nvPr>
        </p:nvSpPr>
        <p:spPr>
          <a:xfrm>
            <a:off x="7957293" y="3919889"/>
            <a:ext cx="3206750" cy="751022"/>
          </a:xfrm>
        </p:spPr>
        <p:txBody>
          <a:bodyPr>
            <a:normAutofit/>
          </a:bodyPr>
          <a:lstStyle>
            <a:lvl1pPr marL="0" indent="0">
              <a:buNone/>
              <a:defRPr lang="pl-PL" sz="1800" b="0" i="0" smtClean="0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</a:p>
        </p:txBody>
      </p:sp>
    </p:spTree>
    <p:extLst>
      <p:ext uri="{BB962C8B-B14F-4D97-AF65-F5344CB8AC3E}">
        <p14:creationId xmlns:p14="http://schemas.microsoft.com/office/powerpoint/2010/main" val="654813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4603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ylko tytuł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3586399" y="1034019"/>
            <a:ext cx="5024201" cy="678049"/>
          </a:xfrm>
        </p:spPr>
        <p:txBody>
          <a:bodyPr anchor="b"/>
          <a:lstStyle>
            <a:lvl1pPr algn="ctr">
              <a:defRPr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039" y="0"/>
            <a:ext cx="2195209" cy="1034019"/>
          </a:xfrm>
          <a:prstGeom prst="rect">
            <a:avLst/>
          </a:prstGeom>
        </p:spPr>
      </p:pic>
      <p:sp>
        <p:nvSpPr>
          <p:cNvPr id="18" name="Prostokąt 17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Prostokąt 20"/>
          <p:cNvSpPr/>
          <p:nvPr userDrawn="1"/>
        </p:nvSpPr>
        <p:spPr>
          <a:xfrm>
            <a:off x="0" y="4241259"/>
            <a:ext cx="12192000" cy="107005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5"/>
          <p:cNvSpPr>
            <a:spLocks noGrp="1"/>
          </p:cNvSpPr>
          <p:nvPr>
            <p:ph type="body" sz="quarter" idx="13" hasCustomPrompt="1"/>
          </p:nvPr>
        </p:nvSpPr>
        <p:spPr>
          <a:xfrm>
            <a:off x="593725" y="4465638"/>
            <a:ext cx="11118850" cy="1614487"/>
          </a:xfrm>
        </p:spPr>
        <p:txBody>
          <a:bodyPr>
            <a:normAutofit/>
          </a:bodyPr>
          <a:lstStyle>
            <a:lvl1pPr marL="0" indent="0" algn="ctr">
              <a:buNone/>
              <a:defRPr lang="pl-PL" sz="2000" b="0" i="0" smtClean="0">
                <a:solidFill>
                  <a:srgbClr val="515151"/>
                </a:solidFill>
                <a:effectLst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3729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st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5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0858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6" name="Symbol zastępczy obrazu 11"/>
          <p:cNvSpPr>
            <a:spLocks noGrp="1"/>
          </p:cNvSpPr>
          <p:nvPr>
            <p:ph type="pic" sz="quarter" idx="14"/>
          </p:nvPr>
        </p:nvSpPr>
        <p:spPr>
          <a:xfrm>
            <a:off x="49720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Symbol zastępczy obrazu 11"/>
          <p:cNvSpPr>
            <a:spLocks noGrp="1"/>
          </p:cNvSpPr>
          <p:nvPr>
            <p:ph type="pic" sz="quarter" idx="15"/>
          </p:nvPr>
        </p:nvSpPr>
        <p:spPr>
          <a:xfrm>
            <a:off x="8858250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8" name="Prostokąt 7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739775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8" name="Symbol zastępczy tekstu 11"/>
          <p:cNvSpPr>
            <a:spLocks noGrp="1"/>
          </p:cNvSpPr>
          <p:nvPr>
            <p:ph type="body" sz="quarter" idx="17" hasCustomPrompt="1"/>
          </p:nvPr>
        </p:nvSpPr>
        <p:spPr>
          <a:xfrm>
            <a:off x="46228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09000" y="3910013"/>
            <a:ext cx="2946400" cy="15478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</p:spTree>
    <p:extLst>
      <p:ext uri="{BB962C8B-B14F-4D97-AF65-F5344CB8AC3E}">
        <p14:creationId xmlns:p14="http://schemas.microsoft.com/office/powerpoint/2010/main" val="1853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</p:spPr>
        <p:txBody>
          <a:bodyPr/>
          <a:lstStyle>
            <a:lvl1pPr marL="0" indent="0" algn="ctr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effectLst/>
        </p:spPr>
        <p:txBody>
          <a:bodyPr/>
          <a:lstStyle>
            <a:lvl1pPr marL="0" indent="0">
              <a:buNone/>
              <a:defRPr baseline="0">
                <a:solidFill>
                  <a:srgbClr val="775973"/>
                </a:solidFill>
                <a:effectLst/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4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0894979" cy="963038"/>
          </a:xfrm>
        </p:spPr>
        <p:txBody>
          <a:bodyPr>
            <a:normAutofit/>
          </a:bodyPr>
          <a:lstStyle>
            <a:lvl1pPr>
              <a:defRPr sz="3200" b="1" baseline="0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TYTUŁ SLAJDU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 hasCustomPrompt="1"/>
          </p:nvPr>
        </p:nvSpPr>
        <p:spPr>
          <a:xfrm>
            <a:off x="838200" y="4202349"/>
            <a:ext cx="10515600" cy="2075066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Symbol zastępczy obrazu 11"/>
          <p:cNvSpPr>
            <a:spLocks noGrp="1"/>
          </p:cNvSpPr>
          <p:nvPr>
            <p:ph type="pic" sz="quarter" idx="13"/>
          </p:nvPr>
        </p:nvSpPr>
        <p:spPr>
          <a:xfrm>
            <a:off x="1896488" y="1459537"/>
            <a:ext cx="2247900" cy="2246312"/>
          </a:xfrm>
          <a:prstGeom prst="ellipse">
            <a:avLst/>
          </a:prstGeom>
          <a:noFill/>
        </p:spPr>
        <p:txBody>
          <a:bodyPr/>
          <a:lstStyle/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14" hasCustomPrompt="1"/>
          </p:nvPr>
        </p:nvSpPr>
        <p:spPr>
          <a:xfrm>
            <a:off x="4649924" y="1755605"/>
            <a:ext cx="4406900" cy="505457"/>
          </a:xfrm>
          <a:noFill/>
          <a:effectLst/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baseline="0"/>
            </a:lvl2pPr>
          </a:lstStyle>
          <a:p>
            <a:pPr lvl="0"/>
            <a:r>
              <a:rPr lang="pl-PL" dirty="0"/>
              <a:t>TEKST TEKSTOWY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979" y="-23305"/>
            <a:ext cx="2195209" cy="1034019"/>
          </a:xfrm>
          <a:prstGeom prst="rect">
            <a:avLst/>
          </a:prstGeom>
        </p:spPr>
      </p:pic>
      <p:sp>
        <p:nvSpPr>
          <p:cNvPr id="20" name="Symbol zastępczy tekstu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49788" y="2368550"/>
            <a:ext cx="4406900" cy="1336675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 dirty="0"/>
              <a:t>Drugi poziom bla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</a:t>
            </a:r>
            <a:r>
              <a:rPr lang="pl-PL" dirty="0"/>
              <a:t> </a:t>
            </a:r>
            <a:r>
              <a:rPr lang="pl-PL" dirty="0" err="1"/>
              <a:t>blablablabla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r>
              <a:rPr lang="pl-PL" dirty="0"/>
              <a:t> </a:t>
            </a:r>
            <a:r>
              <a:rPr lang="pl-PL" dirty="0" err="1"/>
              <a:t>blablabla</a:t>
            </a:r>
            <a:r>
              <a:rPr lang="pl-PL" dirty="0"/>
              <a:t> </a:t>
            </a:r>
            <a:r>
              <a:rPr lang="pl-PL" dirty="0" err="1"/>
              <a:t>blablabl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1190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metr212 BkCn BT" panose="020B0603020204020204" pitchFamily="34" charset="0"/>
              </a:defRPr>
            </a:lvl1pPr>
          </a:lstStyle>
          <a:p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lang="pl-PL" b="0" i="0" smtClean="0">
                <a:solidFill>
                  <a:schemeClr val="bg1"/>
                </a:solidFill>
                <a:effectLst/>
                <a:latin typeface="Geometr212 BkCn BT" panose="020B06030202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sp>
        <p:nvSpPr>
          <p:cNvPr id="7" name="Prostokąt 6"/>
          <p:cNvSpPr/>
          <p:nvPr userDrawn="1"/>
        </p:nvSpPr>
        <p:spPr>
          <a:xfrm>
            <a:off x="0" y="0"/>
            <a:ext cx="12192000" cy="963039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945" y="-35491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0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241260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1118679" y="1669913"/>
            <a:ext cx="9954639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1066800" y="1595335"/>
            <a:ext cx="10058400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rostokąt 10"/>
          <p:cNvSpPr/>
          <p:nvPr userDrawn="1"/>
        </p:nvSpPr>
        <p:spPr>
          <a:xfrm>
            <a:off x="2841997" y="1595335"/>
            <a:ext cx="6478621" cy="301559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2892155" y="1111553"/>
            <a:ext cx="6378306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62637" y="2101781"/>
            <a:ext cx="8266721" cy="2421782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554625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78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 userDrawn="1"/>
        </p:nvSpPr>
        <p:spPr>
          <a:xfrm>
            <a:off x="0" y="4388795"/>
            <a:ext cx="12192000" cy="261674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610360" y="2701045"/>
            <a:ext cx="6177065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rostokąt 7"/>
          <p:cNvSpPr/>
          <p:nvPr userDrawn="1"/>
        </p:nvSpPr>
        <p:spPr>
          <a:xfrm>
            <a:off x="558480" y="2626467"/>
            <a:ext cx="6241451" cy="4027252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" y="1232337"/>
            <a:ext cx="12191999" cy="717247"/>
          </a:xfrm>
          <a:solidFill>
            <a:srgbClr val="775973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345" y="123740"/>
            <a:ext cx="2195209" cy="1034019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>
            <a:off x="7299190" y="2701045"/>
            <a:ext cx="4285016" cy="4027252"/>
          </a:xfrm>
          <a:prstGeom prst="rect">
            <a:avLst/>
          </a:prstGeom>
          <a:solidFill>
            <a:srgbClr val="51515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3"/>
          <p:cNvSpPr>
            <a:spLocks noGrp="1"/>
          </p:cNvSpPr>
          <p:nvPr>
            <p:ph type="pic" sz="quarter" idx="10"/>
          </p:nvPr>
        </p:nvSpPr>
        <p:spPr>
          <a:xfrm>
            <a:off x="7252485" y="2626468"/>
            <a:ext cx="4331503" cy="4027590"/>
          </a:xfrm>
          <a:solidFill>
            <a:srgbClr val="F5F5F5"/>
          </a:solidFill>
        </p:spPr>
        <p:txBody>
          <a:bodyPr/>
          <a:lstStyle/>
          <a:p>
            <a:r>
              <a:rPr lang="pl-PL"/>
              <a:t>Kliknij ikonę, aby dodać obraz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1" hasCustomPrompt="1"/>
          </p:nvPr>
        </p:nvSpPr>
        <p:spPr>
          <a:xfrm>
            <a:off x="777875" y="2801938"/>
            <a:ext cx="5807075" cy="3676650"/>
          </a:xfrm>
        </p:spPr>
        <p:txBody>
          <a:bodyPr/>
          <a:lstStyle>
            <a:lvl1pPr marL="0" indent="0">
              <a:buNone/>
              <a:defRPr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 </a:t>
            </a:r>
            <a:r>
              <a:rPr lang="pl-PL" dirty="0" err="1"/>
              <a:t>Morbi</a:t>
            </a:r>
            <a:r>
              <a:rPr lang="pl-PL" dirty="0"/>
              <a:t> </a:t>
            </a:r>
            <a:r>
              <a:rPr lang="pl-PL" dirty="0" err="1"/>
              <a:t>sagittis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</a:t>
            </a:r>
            <a:r>
              <a:rPr lang="pl-PL" dirty="0" err="1"/>
              <a:t>tellus</a:t>
            </a:r>
            <a:r>
              <a:rPr lang="pl-PL" dirty="0"/>
              <a:t>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. Class </a:t>
            </a:r>
            <a:r>
              <a:rPr lang="pl-PL" dirty="0" err="1"/>
              <a:t>aptent</a:t>
            </a:r>
            <a:r>
              <a:rPr lang="pl-PL" dirty="0"/>
              <a:t> </a:t>
            </a:r>
            <a:r>
              <a:rPr lang="pl-PL" dirty="0" err="1"/>
              <a:t>taciti</a:t>
            </a:r>
            <a:r>
              <a:rPr lang="pl-PL" dirty="0"/>
              <a:t> </a:t>
            </a:r>
            <a:r>
              <a:rPr lang="pl-PL" dirty="0" err="1"/>
              <a:t>sociosqu</a:t>
            </a:r>
            <a:r>
              <a:rPr lang="pl-PL" dirty="0"/>
              <a:t> ad </a:t>
            </a:r>
            <a:r>
              <a:rPr lang="pl-PL" dirty="0" err="1"/>
              <a:t>litora</a:t>
            </a:r>
            <a:r>
              <a:rPr lang="pl-PL" dirty="0"/>
              <a:t> </a:t>
            </a:r>
            <a:r>
              <a:rPr lang="pl-PL" dirty="0" err="1"/>
              <a:t>torquent</a:t>
            </a:r>
            <a:r>
              <a:rPr lang="pl-PL" dirty="0"/>
              <a:t> per </a:t>
            </a:r>
            <a:r>
              <a:rPr lang="pl-PL" dirty="0" err="1"/>
              <a:t>conubia</a:t>
            </a:r>
            <a:r>
              <a:rPr lang="pl-PL" dirty="0"/>
              <a:t> nostra, per </a:t>
            </a:r>
            <a:r>
              <a:rPr lang="pl-PL" dirty="0" err="1"/>
              <a:t>inceptos</a:t>
            </a:r>
            <a:r>
              <a:rPr lang="pl-PL" dirty="0"/>
              <a:t> </a:t>
            </a:r>
            <a:r>
              <a:rPr lang="pl-PL" dirty="0" err="1"/>
              <a:t>himenaeos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5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1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/>
          <p:nvPr userDrawn="1"/>
        </p:nvSpPr>
        <p:spPr>
          <a:xfrm>
            <a:off x="838200" y="1681163"/>
            <a:ext cx="10515600" cy="5176837"/>
          </a:xfrm>
          <a:prstGeom prst="rect">
            <a:avLst/>
          </a:prstGeom>
          <a:solidFill>
            <a:srgbClr val="F5F5F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0" y="919570"/>
            <a:ext cx="12192000" cy="656279"/>
          </a:xfrm>
          <a:solidFill>
            <a:srgbClr val="F5F5F5"/>
          </a:solidFill>
        </p:spPr>
        <p:txBody>
          <a:bodyPr>
            <a:normAutofit/>
          </a:bodyPr>
          <a:lstStyle>
            <a:lvl1pPr algn="ctr">
              <a:defRPr sz="3200" b="1">
                <a:solidFill>
                  <a:srgbClr val="4A3D53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noFill/>
        </p:spPr>
        <p:txBody>
          <a:bodyPr anchor="b"/>
          <a:lstStyle>
            <a:lvl1pPr marL="0" indent="0" algn="ctr">
              <a:buNone/>
              <a:defRPr sz="2400" b="1" baseline="0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>
                <a:solidFill>
                  <a:srgbClr val="515151"/>
                </a:solidFill>
                <a:latin typeface="+mj-lt"/>
              </a:defRPr>
            </a:lvl2pPr>
            <a:lvl3pPr>
              <a:defRPr>
                <a:solidFill>
                  <a:srgbClr val="515151"/>
                </a:solidFill>
                <a:latin typeface="+mj-lt"/>
              </a:defRPr>
            </a:lvl3pPr>
            <a:lvl4pPr>
              <a:defRPr>
                <a:solidFill>
                  <a:srgbClr val="515151"/>
                </a:solidFill>
                <a:latin typeface="+mj-lt"/>
              </a:defRPr>
            </a:lvl4pPr>
            <a:lvl5pPr>
              <a:defRPr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noFill/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775973"/>
                </a:solidFill>
                <a:latin typeface="Geometr212 BkCn BT" panose="020B06030202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LOREM IPSUM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515151"/>
                </a:solidFill>
                <a:latin typeface="+mj-lt"/>
              </a:defRPr>
            </a:lvl1pPr>
            <a:lvl2pPr>
              <a:defRPr sz="2400">
                <a:solidFill>
                  <a:srgbClr val="515151"/>
                </a:solidFill>
                <a:latin typeface="+mj-lt"/>
              </a:defRPr>
            </a:lvl2pPr>
            <a:lvl3pPr>
              <a:defRPr sz="2400">
                <a:solidFill>
                  <a:srgbClr val="515151"/>
                </a:solidFill>
                <a:latin typeface="+mj-lt"/>
              </a:defRPr>
            </a:lvl3pPr>
            <a:lvl4pPr>
              <a:defRPr sz="2400">
                <a:solidFill>
                  <a:srgbClr val="515151"/>
                </a:solidFill>
                <a:latin typeface="+mj-lt"/>
              </a:defRPr>
            </a:lvl4pPr>
            <a:lvl5pPr>
              <a:defRPr sz="2400">
                <a:solidFill>
                  <a:srgbClr val="515151"/>
                </a:solidFill>
                <a:latin typeface="+mj-lt"/>
              </a:defRPr>
            </a:lvl5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endParaRPr lang="pl-PL" dirty="0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405" y="16904"/>
            <a:ext cx="1916349" cy="9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79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 userDrawn="1"/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>
            <a:off x="311286" y="-1"/>
            <a:ext cx="4460739" cy="2057400"/>
          </a:xfrm>
          <a:prstGeom prst="rect">
            <a:avLst/>
          </a:prstGeom>
          <a:solidFill>
            <a:srgbClr val="775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311286" y="1281002"/>
            <a:ext cx="4460739" cy="776397"/>
          </a:xfrm>
          <a:noFill/>
        </p:spPr>
        <p:txBody>
          <a:bodyPr anchor="b"/>
          <a:lstStyle>
            <a:lvl1pPr algn="ctr">
              <a:defRPr sz="3200" b="1">
                <a:solidFill>
                  <a:schemeClr val="bg1"/>
                </a:solidFill>
                <a:latin typeface="Geometr212 BkCn BT" panose="020B0603020204020204" pitchFamily="34" charset="0"/>
              </a:defRPr>
            </a:lvl1pPr>
          </a:lstStyle>
          <a:p>
            <a:r>
              <a:rPr lang="pl-PL" dirty="0"/>
              <a:t>LOREM IPSUM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0"/>
            <a:ext cx="7008812" cy="6858000"/>
          </a:xfrm>
          <a:noFill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 hasCustomPrompt="1"/>
          </p:nvPr>
        </p:nvSpPr>
        <p:spPr>
          <a:xfrm>
            <a:off x="311286" y="2057400"/>
            <a:ext cx="4460739" cy="4800600"/>
          </a:xfrm>
          <a:solidFill>
            <a:srgbClr val="F5F5F5"/>
          </a:solidFill>
        </p:spPr>
        <p:txBody>
          <a:bodyPr/>
          <a:lstStyle>
            <a:lvl1pPr marL="0" indent="0">
              <a:buNone/>
              <a:defRPr lang="pl-PL" b="0" i="0" smtClean="0">
                <a:solidFill>
                  <a:srgbClr val="51515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elit. </a:t>
            </a:r>
            <a:r>
              <a:rPr lang="pl-PL" dirty="0" err="1"/>
              <a:t>Donec</a:t>
            </a:r>
            <a:r>
              <a:rPr lang="pl-PL" dirty="0"/>
              <a:t> </a:t>
            </a:r>
            <a:r>
              <a:rPr lang="pl-PL" dirty="0" err="1"/>
              <a:t>pharetra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ex </a:t>
            </a:r>
            <a:r>
              <a:rPr lang="pl-PL" dirty="0" err="1"/>
              <a:t>eu</a:t>
            </a:r>
            <a:r>
              <a:rPr lang="pl-PL" dirty="0"/>
              <a:t> </a:t>
            </a:r>
            <a:r>
              <a:rPr lang="pl-PL" dirty="0" err="1"/>
              <a:t>lacinia</a:t>
            </a:r>
            <a:r>
              <a:rPr lang="pl-PL" dirty="0"/>
              <a:t>.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ac</a:t>
            </a:r>
            <a:r>
              <a:rPr lang="pl-PL" dirty="0"/>
              <a:t> eros </a:t>
            </a:r>
            <a:r>
              <a:rPr lang="pl-PL" dirty="0" err="1"/>
              <a:t>tellus</a:t>
            </a:r>
            <a:r>
              <a:rPr lang="pl-PL" dirty="0"/>
              <a:t>. </a:t>
            </a:r>
            <a:r>
              <a:rPr lang="pl-PL" dirty="0" err="1"/>
              <a:t>Sed</a:t>
            </a:r>
            <a:r>
              <a:rPr lang="pl-PL" dirty="0"/>
              <a:t> elit </a:t>
            </a:r>
            <a:r>
              <a:rPr lang="pl-PL" dirty="0" err="1"/>
              <a:t>leo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sed</a:t>
            </a:r>
            <a:r>
              <a:rPr lang="pl-PL" dirty="0"/>
              <a:t> </a:t>
            </a:r>
            <a:r>
              <a:rPr lang="pl-PL" dirty="0" err="1"/>
              <a:t>volutpat</a:t>
            </a:r>
            <a:r>
              <a:rPr lang="pl-PL" dirty="0"/>
              <a:t> et, </a:t>
            </a:r>
            <a:r>
              <a:rPr lang="pl-PL" dirty="0" err="1"/>
              <a:t>molestie</a:t>
            </a:r>
            <a:r>
              <a:rPr lang="pl-PL" dirty="0"/>
              <a:t> </a:t>
            </a:r>
            <a:r>
              <a:rPr lang="pl-PL" dirty="0" err="1"/>
              <a:t>nec</a:t>
            </a:r>
            <a:r>
              <a:rPr lang="pl-PL" dirty="0"/>
              <a:t> nunc.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68" y="224480"/>
            <a:ext cx="2195209" cy="10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2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B506C-727D-4C3A-9F93-F83724580052}" type="datetimeFigureOut">
              <a:rPr lang="pl-PL" smtClean="0"/>
              <a:t>02.07.2017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6FFA4-C635-48B6-A424-1A5ECBB8AB7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790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53" r:id="rId7"/>
    <p:sldLayoutId id="2147483665" r:id="rId8"/>
    <p:sldLayoutId id="2147483657" r:id="rId9"/>
    <p:sldLayoutId id="2147483654" r:id="rId10"/>
    <p:sldLayoutId id="2147483662" r:id="rId11"/>
    <p:sldLayoutId id="2147483663" r:id="rId12"/>
    <p:sldLayoutId id="2147483664" r:id="rId13"/>
    <p:sldLayoutId id="21474836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– </a:t>
            </a:r>
            <a:r>
              <a:rPr lang="pl-PL" dirty="0" err="1"/>
              <a:t>level</a:t>
            </a:r>
            <a:r>
              <a:rPr lang="pl-PL" dirty="0"/>
              <a:t> medium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169511"/>
            <a:ext cx="9144000" cy="3371332"/>
          </a:xfrm>
        </p:spPr>
        <p:txBody>
          <a:bodyPr>
            <a:normAutofit/>
          </a:bodyPr>
          <a:lstStyle/>
          <a:p>
            <a:r>
              <a:rPr lang="pl-PL" dirty="0"/>
              <a:t>W imieniu </a:t>
            </a:r>
            <a:r>
              <a:rPr lang="pl-PL" dirty="0" err="1"/>
              <a:t>SDAcademy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Mateusz Boś, Michał Górski</a:t>
            </a:r>
          </a:p>
        </p:txBody>
      </p:sp>
    </p:spTree>
    <p:extLst>
      <p:ext uri="{BB962C8B-B14F-4D97-AF65-F5344CB8AC3E}">
        <p14:creationId xmlns:p14="http://schemas.microsoft.com/office/powerpoint/2010/main" val="3156560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188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99383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10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Parametry - Przekazywanie przez wartość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1752484"/>
            <a:ext cx="8249115" cy="50167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PassByValue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10; //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autoboxing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primitiveValue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increase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param) {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param += 100;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35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989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Modyfikatory dostępu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B2D3DEB-5550-4E76-93A0-509A5E02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1997612"/>
            <a:ext cx="10515600" cy="2183717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public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protected</a:t>
            </a:r>
            <a:r>
              <a:rPr lang="pl-PL" dirty="0"/>
              <a:t> – domyślne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protected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private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17870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705560"/>
            <a:ext cx="10515600" cy="18651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665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055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 err="1"/>
              <a:t>final</a:t>
            </a:r>
            <a:r>
              <a:rPr lang="pl-PL" dirty="0"/>
              <a:t> vs </a:t>
            </a:r>
            <a:r>
              <a:rPr lang="pl-PL" dirty="0" err="1"/>
              <a:t>const</a:t>
            </a:r>
            <a:endParaRPr lang="pl-PL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71DA32-5AE9-4915-A824-CFC78EBB93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2373162"/>
            <a:ext cx="10515600" cy="25299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knownAtCompileTime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compileTimeValue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willNotChange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//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won’t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009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Dziedziczenie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839" y="1644447"/>
            <a:ext cx="8249115" cy="43396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882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356C0-B7B0-4216-8341-EF6A3707B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18" y="2915173"/>
            <a:ext cx="11014182" cy="3362241"/>
          </a:xfrm>
        </p:spPr>
        <p:txBody>
          <a:bodyPr/>
          <a:lstStyle/>
          <a:p>
            <a:pPr algn="l"/>
            <a:endParaRPr lang="pl-PL" dirty="0"/>
          </a:p>
          <a:p>
            <a:pPr algn="l"/>
            <a:r>
              <a:rPr lang="pl-PL" dirty="0"/>
              <a:t>Definiuje wymagania dotyczące klas,</a:t>
            </a:r>
          </a:p>
          <a:p>
            <a:pPr algn="l"/>
            <a:r>
              <a:rPr lang="pl-PL" dirty="0"/>
              <a:t>które chcą dostosować się do interfejsu.</a:t>
            </a:r>
          </a:p>
          <a:p>
            <a:pPr algn="l"/>
            <a:endParaRPr lang="pl-PL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Interfejs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790ED41-9B2A-4E13-A09E-68F78784DA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2683" y="1929338"/>
            <a:ext cx="4228051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Runnable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run();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016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9949-2C05-4432-A57A-4C31866F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5947D-DAC6-4137-B63D-C13B291CB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28" y="2008627"/>
            <a:ext cx="10515600" cy="4585119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Interfejs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Modyfikatory dostępu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Dziedziczenie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Kompozycja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abstrakcyjna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Klasa wewnętrzna, anonimowa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C7A97-1F25-443B-9B02-C5A920AA91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2888" y="1233105"/>
            <a:ext cx="8615886" cy="505457"/>
          </a:xfrm>
        </p:spPr>
        <p:txBody>
          <a:bodyPr>
            <a:normAutofit/>
          </a:bodyPr>
          <a:lstStyle/>
          <a:p>
            <a:r>
              <a:rPr lang="pl-PL" dirty="0"/>
              <a:t>Programowanie obiektowe OOP</a:t>
            </a:r>
          </a:p>
        </p:txBody>
      </p:sp>
    </p:spTree>
    <p:extLst>
      <p:ext uri="{BB962C8B-B14F-4D97-AF65-F5344CB8AC3E}">
        <p14:creationId xmlns:p14="http://schemas.microsoft.com/office/powerpoint/2010/main" val="3606739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Implementacja interfejsów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1963313"/>
            <a:ext cx="8249115" cy="4093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wycięte dla czytelności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9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844525"/>
            <a:ext cx="8249115" cy="6001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Vehicle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endurance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pl-PL" altLang="pl-PL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l-PL" altLang="pl-PL" dirty="0"/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„Promise"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.sail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„Fast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Override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649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Wszystko jest obiektem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167BF92-C639-4919-B674-27919DE932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7751" y="2377708"/>
            <a:ext cx="11583572" cy="37856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java.lang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Object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(Object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);}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   </a:t>
            </a:r>
            <a:r>
              <a:rPr lang="pl-PL" altLang="pl-PL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getName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 </a:t>
            </a:r>
            <a:r>
              <a:rPr lang="pl-PL" altLang="pl-PL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"@" 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Integer.</a:t>
            </a:r>
            <a:r>
              <a:rPr lang="pl-PL" altLang="pl-PL" sz="12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toHexString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hashCode</a:t>
            </a:r>
            <a:r>
              <a:rPr lang="pl-PL" altLang="pl-PL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Class&lt;?&gt;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getClass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native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timeout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InterruptedException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protected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finalize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Throwable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}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l-PL" altLang="pl-PL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38060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Organizacja sterty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BDB2F4-0DEE-4B62-B5F9-66746E40D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62" y="2211387"/>
            <a:ext cx="6315075" cy="3629025"/>
          </a:xfrm>
        </p:spPr>
      </p:pic>
    </p:spTree>
    <p:extLst>
      <p:ext uri="{BB962C8B-B14F-4D97-AF65-F5344CB8AC3E}">
        <p14:creationId xmlns:p14="http://schemas.microsoft.com/office/powerpoint/2010/main" val="1793159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4946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Zarządzanie pamięcią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7D0B41E-D9E2-4DD5-BE80-E05C28B62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4500"/>
            <a:ext cx="10515600" cy="4502915"/>
          </a:xfrm>
        </p:spPr>
        <p:txBody>
          <a:bodyPr/>
          <a:lstStyle/>
          <a:p>
            <a:pPr algn="l"/>
            <a:r>
              <a:rPr lang="pl-PL" dirty="0"/>
              <a:t>Istnieje wiele algorytmów GC, m.in.: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/>
              <a:t>Serial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Parallel</a:t>
            </a:r>
            <a:r>
              <a:rPr lang="pl-PL" dirty="0"/>
              <a:t> GC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Concurrent</a:t>
            </a:r>
            <a:r>
              <a:rPr lang="pl-PL" dirty="0"/>
              <a:t> Mark </a:t>
            </a:r>
            <a:r>
              <a:rPr lang="pl-PL" dirty="0" err="1"/>
              <a:t>Sweep</a:t>
            </a:r>
            <a:endParaRPr lang="pl-P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/>
              <a:t>Garbage</a:t>
            </a:r>
            <a:r>
              <a:rPr lang="pl-PL" dirty="0"/>
              <a:t> First(G1)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Java 8 – </a:t>
            </a:r>
            <a:r>
              <a:rPr lang="pl-PL" dirty="0" err="1"/>
              <a:t>ParallelGC</a:t>
            </a:r>
            <a:endParaRPr lang="pl-PL" dirty="0"/>
          </a:p>
          <a:p>
            <a:pPr algn="l"/>
            <a:r>
              <a:rPr lang="pl-PL" dirty="0"/>
              <a:t>Java 9 – G1GC</a:t>
            </a:r>
          </a:p>
          <a:p>
            <a:pPr algn="l"/>
            <a:endParaRPr lang="pl-PL" dirty="0"/>
          </a:p>
          <a:p>
            <a:pPr algn="l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09661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EE6B0-EFCF-4FA9-89DF-9120DB08A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47" y="1807649"/>
            <a:ext cx="7089456" cy="4231077"/>
          </a:xfrm>
        </p:spPr>
      </p:pic>
    </p:spTree>
    <p:extLst>
      <p:ext uri="{BB962C8B-B14F-4D97-AF65-F5344CB8AC3E}">
        <p14:creationId xmlns:p14="http://schemas.microsoft.com/office/powerpoint/2010/main" val="3845013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0EE6B0-EFCF-4FA9-89DF-9120DB08A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47" y="1807649"/>
            <a:ext cx="7089456" cy="4231077"/>
          </a:xfrm>
        </p:spPr>
      </p:pic>
    </p:spTree>
    <p:extLst>
      <p:ext uri="{BB962C8B-B14F-4D97-AF65-F5344CB8AC3E}">
        <p14:creationId xmlns:p14="http://schemas.microsoft.com/office/powerpoint/2010/main" val="10178406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8E8ECD0-79ED-4C62-9B03-C7FEA621B9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1829520"/>
            <a:ext cx="3887603" cy="18158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instructions</a:t>
            </a:r>
            <a:br>
              <a:rPr kumimoji="0" lang="pl-PL" altLang="pl-PL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13800" y="1829520"/>
            <a:ext cx="7434360" cy="4810431"/>
          </a:xfrm>
        </p:spPr>
        <p:txBody>
          <a:bodyPr/>
          <a:lstStyle/>
          <a:p>
            <a:r>
              <a:rPr lang="pl-PL" dirty="0"/>
              <a:t>Wyjątki łapie się w blokach </a:t>
            </a:r>
            <a:r>
              <a:rPr lang="pl-PL" dirty="0" err="1"/>
              <a:t>try-catch</a:t>
            </a:r>
            <a:r>
              <a:rPr lang="pl-PL" dirty="0"/>
              <a:t>[-</a:t>
            </a:r>
            <a:r>
              <a:rPr lang="pl-PL" dirty="0" err="1"/>
              <a:t>finally</a:t>
            </a:r>
            <a:r>
              <a:rPr lang="pl-PL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162328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77BD592-79D1-4570-8273-6EE88EA501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9618" y="3349588"/>
            <a:ext cx="11702327" cy="3426349"/>
          </a:xfrm>
        </p:spPr>
        <p:txBody>
          <a:bodyPr/>
          <a:lstStyle/>
          <a:p>
            <a:r>
              <a:rPr lang="pl-PL" dirty="0" err="1"/>
              <a:t>Try</a:t>
            </a:r>
            <a:r>
              <a:rPr lang="pl-PL" dirty="0"/>
              <a:t> with </a:t>
            </a:r>
            <a:r>
              <a:rPr lang="pl-PL" dirty="0" err="1"/>
              <a:t>resources</a:t>
            </a:r>
            <a:r>
              <a:rPr lang="pl-PL" dirty="0"/>
              <a:t> </a:t>
            </a:r>
          </a:p>
          <a:p>
            <a:r>
              <a:rPr lang="pl-PL" dirty="0"/>
              <a:t>Pozwala na pracę z zasobami implementującymi interfejs </a:t>
            </a:r>
            <a:r>
              <a:rPr lang="pl-PL" dirty="0" err="1"/>
              <a:t>AutoClosable</a:t>
            </a:r>
            <a:r>
              <a:rPr lang="pl-PL" dirty="0"/>
              <a:t> w wygodniejszy sposób, zapewniając, że zasoby zostaną poprawnie obsłużone.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BA52A56-1A7F-40CA-A70F-F85709E1EE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9618" y="1977269"/>
            <a:ext cx="5334244" cy="11695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pl-PL" altLang="pl-PL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BufferedReader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pl-PL" altLang="pl-PL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));){</a:t>
            </a: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pl-PL" altLang="pl-PL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pl-PL" altLang="pl-PL" sz="1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kumimoji="0" lang="pl-PL" altLang="pl-PL" sz="1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66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Klasa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350566"/>
            <a:ext cx="8249115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pl.thelizardproject.sda.medium.ship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522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Wyjątki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17B11D-EFCF-4FC3-80DB-F842F541F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33" y="2646326"/>
            <a:ext cx="4629892" cy="310267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0A146A-1848-43C0-B000-1B0DAABF4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312" y="2683840"/>
            <a:ext cx="6607242" cy="31026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31F80B0-0ECC-455C-B4C4-015895BC2B04}"/>
              </a:ext>
            </a:extLst>
          </p:cNvPr>
          <p:cNvSpPr txBox="1">
            <a:spLocks/>
          </p:cNvSpPr>
          <p:nvPr/>
        </p:nvSpPr>
        <p:spPr>
          <a:xfrm>
            <a:off x="339618" y="1917948"/>
            <a:ext cx="10515600" cy="523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1515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dirty="0"/>
              <a:t>Mechanizm obsługi</a:t>
            </a:r>
          </a:p>
        </p:txBody>
      </p:sp>
    </p:spTree>
    <p:extLst>
      <p:ext uri="{BB962C8B-B14F-4D97-AF65-F5344CB8AC3E}">
        <p14:creationId xmlns:p14="http://schemas.microsoft.com/office/powerpoint/2010/main" val="25318624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1D60D-FF2C-4758-AF87-FAA9C014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EE5BC-55F5-4115-98DC-6A45E5C49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D112C12-1578-4089-9F02-13DC519624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E20D1C-0241-45D4-A291-909C1E06EA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AAAFDC-975A-4F36-999A-FD69B069DB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5921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Konstruktor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89009"/>
            <a:ext cx="8249115" cy="169277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691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196674"/>
            <a:ext cx="8249115" cy="18774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 nazwa;</a:t>
            </a:r>
            <a:endParaRPr lang="pl-PL" altLang="pl-PL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950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227452"/>
            <a:ext cx="8249115" cy="18158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78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Właściwości klasy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3073564"/>
            <a:ext cx="8249115" cy="21236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20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20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907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975" y="2519568"/>
            <a:ext cx="8249115" cy="323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zwracanyTyp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20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nazwaMetody</a:t>
            </a: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(lista parametrów) {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// ciało metody</a:t>
            </a:r>
            <a:b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66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2CCDF-6213-42D4-A0F5-707EF4D5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Coding</a:t>
            </a:r>
            <a:r>
              <a:rPr lang="pl-PL" dirty="0"/>
              <a:t> medium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D0FF38-AC41-4F4E-842C-EDDE701FF8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9618" y="1269043"/>
            <a:ext cx="8717070" cy="505457"/>
          </a:xfrm>
        </p:spPr>
        <p:txBody>
          <a:bodyPr/>
          <a:lstStyle/>
          <a:p>
            <a:r>
              <a:rPr lang="pl-PL" dirty="0"/>
              <a:t>Metody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9CADDA-B56A-4DAE-93FA-43C02E30E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4640" y="2587319"/>
            <a:ext cx="8249115" cy="30469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pl-PL" altLang="pl-PL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pl-PL" altLang="pl-PL" sz="1600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shipClass</a:t>
            </a:r>
            <a:r>
              <a:rPr lang="pl-PL" altLang="pl-PL" sz="1600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"Slup"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pl-PL" altLang="pl-PL" sz="3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String </a:t>
            </a:r>
            <a:r>
              <a:rPr lang="pl-PL" altLang="pl-PL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VeryBigShip</a:t>
            </a: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pl-PL" altLang="pl-PL" sz="16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l-PL" altLang="pl-PL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pl-PL" altLang="pl-PL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sailing</a:t>
            </a:r>
            <a:r>
              <a:rPr kumimoji="0" lang="pl-PL" altLang="pl-PL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24 </a:t>
            </a:r>
            <a:r>
              <a:rPr kumimoji="0" lang="pl-PL" altLang="pl-PL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</a:t>
            </a:r>
            <a:r>
              <a:rPr lang="pl-PL" altLang="pl-PL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pl-PL" altLang="pl-PL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pl-PL" altLang="pl-PL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747448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sdacademy.pl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academy" id="{67893016-66CC-4482-A66D-1B54E2F35FCD}" vid="{1650B47F-78C2-4EEF-8853-D723D0A5DE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SDA - szablon prezentacji</Template>
  <TotalTime>1784</TotalTime>
  <Words>602</Words>
  <Application>Microsoft Office PowerPoint</Application>
  <PresentationFormat>Widescreen</PresentationFormat>
  <Paragraphs>270</Paragraphs>
  <Slides>31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Arial Unicode MS</vt:lpstr>
      <vt:lpstr>Calibri</vt:lpstr>
      <vt:lpstr>Calibri Light</vt:lpstr>
      <vt:lpstr>Courier New</vt:lpstr>
      <vt:lpstr>Geometr212 BkCn BT</vt:lpstr>
      <vt:lpstr>Wingdings</vt:lpstr>
      <vt:lpstr>Motyw sdacademy.pl</vt:lpstr>
      <vt:lpstr>Coding – level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Coding medium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Pomorska Fundacja Inicjatyw Gospodarczych</dc:creator>
  <cp:lastModifiedBy>Mateusz Boś</cp:lastModifiedBy>
  <cp:revision>38</cp:revision>
  <dcterms:created xsi:type="dcterms:W3CDTF">2016-06-24T11:21:15Z</dcterms:created>
  <dcterms:modified xsi:type="dcterms:W3CDTF">2017-07-02T22:35:13Z</dcterms:modified>
</cp:coreProperties>
</file>

<file path=docProps/thumbnail.jpeg>
</file>